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ccordion Black" charset="1" panose="00000500000000000000"/>
      <p:regular r:id="rId13"/>
    </p:embeddedFont>
    <p:embeddedFont>
      <p:font typeface="Helvetica World Bold" charset="1" panose="020B080004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Briefly explain key dependencies, such as the Lcd module relying on the I2c driver for communication, or the DcMotor module relying on Pwm for speed control.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4186" y="-2600674"/>
            <a:ext cx="14777046" cy="15720261"/>
          </a:xfrm>
          <a:custGeom>
            <a:avLst/>
            <a:gdLst/>
            <a:ahLst/>
            <a:cxnLst/>
            <a:rect r="r" b="b" t="t" l="l"/>
            <a:pathLst>
              <a:path h="15720261" w="14777046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63573" y="380362"/>
            <a:ext cx="9315466" cy="564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CW 3 </a:t>
            </a:r>
          </a:p>
          <a:p>
            <a:pPr algn="l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-  AUTOMOTIVE AIR CONDITIONING CONTROL PANEL</a:t>
            </a:r>
          </a:p>
          <a:p>
            <a:pPr algn="l">
              <a:lnSpc>
                <a:spcPts val="14402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73" y="4660842"/>
            <a:ext cx="6646119" cy="204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</a:pPr>
            <a:r>
              <a:rPr lang="en-US" sz="3623" spc="72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By:</a:t>
            </a:r>
          </a:p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b="true" sz="3623" spc="72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Fahd Mohamed &amp; Omar Youseff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263573" y="6877800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5409" y="1211323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67B1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9A9A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34154" y="2233528"/>
            <a:ext cx="10007389" cy="7627659"/>
          </a:xfrm>
          <a:custGeom>
            <a:avLst/>
            <a:gdLst/>
            <a:ahLst/>
            <a:cxnLst/>
            <a:rect r="r" b="b" t="t" l="l"/>
            <a:pathLst>
              <a:path h="7627659" w="10007389">
                <a:moveTo>
                  <a:pt x="0" y="0"/>
                </a:moveTo>
                <a:lnTo>
                  <a:pt x="10007389" y="0"/>
                </a:lnTo>
                <a:lnTo>
                  <a:pt x="10007389" y="7627660"/>
                </a:lnTo>
                <a:lnTo>
                  <a:pt x="0" y="7627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Project Brief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4483" y="2020755"/>
            <a:ext cx="17779034" cy="5778186"/>
          </a:xfrm>
          <a:custGeom>
            <a:avLst/>
            <a:gdLst/>
            <a:ahLst/>
            <a:cxnLst/>
            <a:rect r="r" b="b" t="t" l="l"/>
            <a:pathLst>
              <a:path h="5778186" w="17779034">
                <a:moveTo>
                  <a:pt x="0" y="0"/>
                </a:moveTo>
                <a:lnTo>
                  <a:pt x="17779034" y="0"/>
                </a:lnTo>
                <a:lnTo>
                  <a:pt x="17779034" y="5778186"/>
                </a:lnTo>
                <a:lnTo>
                  <a:pt x="0" y="5778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10990242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System Include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10234552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SW Test Cases vs Use Cases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55900"/>
            <a:ext cx="10477520" cy="603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Methodology: All test cases are documented and executed using the standardized Robot Framework methodology (Arrange, Act, Assert).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Coverage: Ten (10) distinct test cases were developed to verify system operation across all modes and boundary conditions.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Critical Verification: Tests confirm the implementation of the minimum requirements: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Validation of bi-directional motor control and speed adjustment.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Verification of accurate temperature configuration using the keypad.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Confirmation of correct Auto Mode logic and EEPROM data persistence.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10234552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Keypad Configuration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481" y="3522506"/>
            <a:ext cx="18565822" cy="398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3 (Mode Select): Toggles between AUTO (Temperature-driven) and MANUAL modes.</a:t>
            </a:r>
          </a:p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1 (Fan Power): Toggles fan ON / OFF (Only active when in Manual Mode).</a:t>
            </a:r>
          </a:p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5 (Direction Toggle): Switches operation between Cooling (Forward) and Heater (Reverse) modes.</a:t>
            </a:r>
          </a:p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6 (Temp Up): Increases the target temperature setpoint (+1°C).</a:t>
            </a:r>
          </a:p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4 (Temp Down): Decreases the target temperature setpoint (-1°C).</a:t>
            </a:r>
          </a:p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2 (Speed Up): Increases fan speed by 10% (Max 100%).</a:t>
            </a:r>
          </a:p>
          <a:p>
            <a:pPr algn="l" marL="580608" indent="-290304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8 (Speed Down): Decreases fan speed by 10% (Min 10%).</a:t>
            </a:r>
          </a:p>
          <a:p>
            <a:pPr algn="l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011324" y="-777738"/>
            <a:ext cx="9566292" cy="9566292"/>
          </a:xfrm>
          <a:custGeom>
            <a:avLst/>
            <a:gdLst/>
            <a:ahLst/>
            <a:cxnLst/>
            <a:rect r="r" b="b" t="t" l="l"/>
            <a:pathLst>
              <a:path h="9566292" w="9566292">
                <a:moveTo>
                  <a:pt x="0" y="0"/>
                </a:moveTo>
                <a:lnTo>
                  <a:pt x="9566292" y="0"/>
                </a:lnTo>
                <a:lnTo>
                  <a:pt x="9566292" y="9566292"/>
                </a:lnTo>
                <a:lnTo>
                  <a:pt x="0" y="9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274214"/>
            <a:ext cx="7187132" cy="606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8599" indent="-234299" lvl="1">
              <a:lnSpc>
                <a:spcPts val="3038"/>
              </a:lnSpc>
              <a:buFont typeface="Arial"/>
              <a:buChar char="•"/>
            </a:pPr>
            <a:r>
              <a:rPr lang="en-US" b="true" sz="217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Optimization Strategy: The final BOM represents the transition from development-grade modules to a production-optimized, cost-effective solution.</a:t>
            </a:r>
          </a:p>
          <a:p>
            <a:pPr algn="l" marL="468599" indent="-234299" lvl="1">
              <a:lnSpc>
                <a:spcPts val="3038"/>
              </a:lnSpc>
              <a:buFont typeface="Arial"/>
              <a:buChar char="•"/>
            </a:pPr>
            <a:r>
              <a:rPr lang="en-US" b="true" sz="217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Component Reduction: The expensive Arduino Uno development board is replaced by a bare ATmega328P chip, requiring only necessary discrete components (crystal, capacitors, regulator).</a:t>
            </a:r>
          </a:p>
          <a:p>
            <a:pPr algn="l" marL="468599" indent="-234299" lvl="1">
              <a:lnSpc>
                <a:spcPts val="3038"/>
              </a:lnSpc>
              <a:buFont typeface="Arial"/>
              <a:buChar char="•"/>
            </a:pPr>
            <a:r>
              <a:rPr lang="en-US" b="true" sz="217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Driver Efficiency: Integrated circuits (ICs) such as the L293D chip are used instead of larger, pre-built driver modules (like the L298N module) to reduce component size and manufacturing cost.</a:t>
            </a:r>
          </a:p>
          <a:p>
            <a:pPr algn="l" marL="468599" indent="-234299" lvl="1">
              <a:lnSpc>
                <a:spcPts val="3038"/>
              </a:lnSpc>
              <a:buFont typeface="Arial"/>
              <a:buChar char="•"/>
            </a:pPr>
            <a:r>
              <a:rPr lang="en-US" b="true" sz="2170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Cost Analysis: there will be a large final cost reduction achieved.</a:t>
            </a:r>
          </a:p>
          <a:p>
            <a:pPr algn="l">
              <a:lnSpc>
                <a:spcPts val="303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5216" y="-2929365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859949"/>
            <a:ext cx="9705560" cy="219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DAG6-aOMe58</dc:identifier>
  <dcterms:modified xsi:type="dcterms:W3CDTF">2011-08-01T06:04:30Z</dcterms:modified>
  <cp:revision>1</cp:revision>
  <dc:title>Black and Grey Monocrome Business Company Presentation</dc:title>
</cp:coreProperties>
</file>